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Default Extension="wdp" ContentType="image/vnd.ms-photo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32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57" r:id="rId4"/>
    <p:sldId id="258" r:id="rId5"/>
    <p:sldId id="259" r:id="rId6"/>
    <p:sldId id="273" r:id="rId7"/>
    <p:sldId id="261" r:id="rId8"/>
    <p:sldId id="266" r:id="rId9"/>
    <p:sldId id="285" r:id="rId10"/>
    <p:sldId id="281" r:id="rId11"/>
    <p:sldId id="282" r:id="rId12"/>
    <p:sldId id="269" r:id="rId13"/>
    <p:sldId id="283" r:id="rId14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75703" userDrawn="1">
          <p15:clr>
            <a:srgbClr val="A4A3A4"/>
          </p15:clr>
        </p15:guide>
        <p15:guide id="2" pos="781" userDrawn="1">
          <p15:clr>
            <a:srgbClr val="A4A3A4"/>
          </p15:clr>
        </p15:guide>
        <p15:guide id="3" orient="horz" pos="79488" userDrawn="1">
          <p15:clr>
            <a:srgbClr val="A4A3A4"/>
          </p15:clr>
        </p15:guide>
        <p15:guide id="4" pos="8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68024" autoAdjust="0"/>
  </p:normalViewPr>
  <p:slideViewPr>
    <p:cSldViewPr>
      <p:cViewPr varScale="1">
        <p:scale>
          <a:sx n="100" d="100"/>
          <a:sy n="100" d="100"/>
        </p:scale>
        <p:origin x="-1048" y="-104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16"/>
    </p:cViewPr>
  </p:sorterViewPr>
  <p:notesViewPr>
    <p:cSldViewPr>
      <p:cViewPr varScale="1">
        <p:scale>
          <a:sx n="90" d="100"/>
          <a:sy n="90" d="100"/>
        </p:scale>
        <p:origin x="-2940" y="-114"/>
      </p:cViewPr>
      <p:guideLst>
        <p:guide orient="horz" pos="75703"/>
        <p:guide orient="horz" pos="79488"/>
        <p:guide pos="781"/>
        <p:guide pos="8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4"/>
            <a:ext cx="1145983" cy="12602030"/>
          </a:xfrm>
          <a:prstGeom prst="rect">
            <a:avLst/>
          </a:prstGeom>
        </p:spPr>
        <p:txBody>
          <a:bodyPr vert="horz" lIns="189747" tIns="94874" rIns="189747" bIns="94874" rtlCol="0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497754" y="14"/>
            <a:ext cx="1145983" cy="12602030"/>
          </a:xfrm>
          <a:prstGeom prst="rect">
            <a:avLst/>
          </a:prstGeom>
        </p:spPr>
        <p:txBody>
          <a:bodyPr vert="horz" lIns="189747" tIns="94874" rIns="189747" bIns="94874" rtlCol="0"/>
          <a:lstStyle>
            <a:lvl1pPr algn="r">
              <a:defRPr sz="25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39730670"/>
            <a:ext cx="1145983" cy="12602030"/>
          </a:xfrm>
          <a:prstGeom prst="rect">
            <a:avLst/>
          </a:prstGeom>
        </p:spPr>
        <p:txBody>
          <a:bodyPr vert="horz" lIns="189747" tIns="94874" rIns="189747" bIns="94874" rtlCol="0" anchor="b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497754" y="239730670"/>
            <a:ext cx="1145983" cy="12602030"/>
          </a:xfrm>
          <a:prstGeom prst="rect">
            <a:avLst/>
          </a:prstGeom>
        </p:spPr>
        <p:txBody>
          <a:bodyPr vert="horz" lIns="189747" tIns="94874" rIns="189747" bIns="94874" rtlCol="0" anchor="b"/>
          <a:lstStyle>
            <a:lvl1pPr algn="r">
              <a:defRPr sz="2500"/>
            </a:lvl1pPr>
          </a:lstStyle>
          <a:p>
            <a:fld id="{C05A04E3-D5D5-4C62-AF8F-EB77CA997C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05140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64431" y="4206286"/>
            <a:ext cx="1057724" cy="10077445"/>
          </a:xfrm>
          <a:prstGeom prst="rect">
            <a:avLst/>
          </a:prstGeom>
        </p:spPr>
        <p:txBody>
          <a:bodyPr vert="horz" wrap="square" lIns="200581" tIns="100292" rIns="200581" bIns="10029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100"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74729" y="4206286"/>
            <a:ext cx="705149" cy="10077445"/>
          </a:xfrm>
          <a:prstGeom prst="rect">
            <a:avLst/>
          </a:prstGeom>
        </p:spPr>
        <p:txBody>
          <a:bodyPr vert="horz" wrap="square" lIns="200581" tIns="100292" rIns="200581" bIns="1002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7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2802413" y="18949988"/>
            <a:ext cx="168249601" cy="94640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581" tIns="100292" rIns="200581" bIns="10029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64431" y="119877847"/>
            <a:ext cx="2115447" cy="113568480"/>
          </a:xfrm>
          <a:prstGeom prst="rect">
            <a:avLst/>
          </a:prstGeom>
        </p:spPr>
        <p:txBody>
          <a:bodyPr vert="horz" lIns="200581" tIns="100292" rIns="200581" bIns="100292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64431" y="237652556"/>
            <a:ext cx="1057724" cy="7580015"/>
          </a:xfrm>
          <a:prstGeom prst="rect">
            <a:avLst/>
          </a:prstGeom>
        </p:spPr>
        <p:txBody>
          <a:bodyPr vert="horz" wrap="square" lIns="200581" tIns="100292" rIns="200581" bIns="10029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7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710231" y="239186107"/>
            <a:ext cx="669647" cy="7536191"/>
          </a:xfrm>
          <a:prstGeom prst="rect">
            <a:avLst/>
          </a:prstGeom>
        </p:spPr>
        <p:txBody>
          <a:bodyPr vert="horz" wrap="square" lIns="200581" tIns="100292" rIns="200581" bIns="10029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100"/>
            </a:lvl1pPr>
          </a:lstStyle>
          <a:p>
            <a:pPr>
              <a:defRPr/>
            </a:pPr>
            <a:fld id="{F3548ACA-F1F6-40AB-A8C9-F131FE98A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14973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2802413" y="18949988"/>
            <a:ext cx="168249601" cy="94640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tabLst>
                <a:tab pos="6511940" algn="l"/>
              </a:tabLst>
            </a:pPr>
            <a:r>
              <a:rPr lang="en-US" altLang="en-US" b="1" dirty="0">
                <a:cs typeface="Calibri"/>
              </a:rPr>
              <a:t>Slide</a:t>
            </a:r>
            <a:r>
              <a:rPr lang="en-US" altLang="en-US" b="1" dirty="0" smtClean="0">
                <a:cs typeface="Calibri"/>
              </a:rPr>
              <a:t> </a:t>
            </a:r>
            <a:r>
              <a:rPr lang="en-US" altLang="en-US" b="1" baseline="0" dirty="0" smtClean="0">
                <a:cs typeface="Calibri"/>
              </a:rPr>
              <a:t> Release </a:t>
            </a:r>
            <a:r>
              <a:rPr lang="en-US" altLang="en-US" b="1" dirty="0" smtClean="0">
                <a:cs typeface="Calibri"/>
              </a:rPr>
              <a:t>2 </a:t>
            </a:r>
            <a:r>
              <a:rPr lang="en-US" altLang="en-US" b="1" dirty="0">
                <a:cs typeface="Calibri"/>
              </a:rPr>
              <a:t>changes:</a:t>
            </a:r>
          </a:p>
          <a:p>
            <a:pPr marL="0" indent="0">
              <a:buNone/>
              <a:tabLst>
                <a:tab pos="6511940" algn="l"/>
              </a:tabLst>
            </a:pPr>
            <a:r>
              <a:rPr lang="en-US" altLang="en-US" b="1" dirty="0">
                <a:cs typeface="Calibri"/>
              </a:rPr>
              <a:t>#3 – Corrected slide to state Qualifying Children must have social security numbers. Taxpayer and spouse may have ITIN and qualify for CTC when child has SSN</a:t>
            </a:r>
            <a:r>
              <a:rPr lang="en-US" altLang="en-US" b="1" dirty="0" smtClean="0">
                <a:cs typeface="Calibri"/>
              </a:rPr>
              <a:t>.</a:t>
            </a:r>
          </a:p>
          <a:p>
            <a:pPr marL="0" indent="0">
              <a:buNone/>
              <a:tabLst>
                <a:tab pos="6511940" algn="l"/>
              </a:tabLst>
            </a:pPr>
            <a:r>
              <a:rPr lang="en-US" altLang="en-US" b="1" dirty="0" smtClean="0">
                <a:cs typeface="Calibri"/>
              </a:rPr>
              <a:t>#10 –</a:t>
            </a:r>
            <a:r>
              <a:rPr lang="en-US" altLang="en-US" b="1" baseline="0" dirty="0" smtClean="0">
                <a:cs typeface="Calibri"/>
              </a:rPr>
              <a:t> Added bullet: child must be US Citizen, US national, or US resident alien</a:t>
            </a:r>
            <a:endParaRPr lang="en-US" altLang="en-US" b="1" dirty="0" smtClean="0">
              <a:cs typeface="Calibri"/>
            </a:endParaRPr>
          </a:p>
          <a:p>
            <a:pPr marL="0" indent="0">
              <a:buNone/>
              <a:tabLst>
                <a:tab pos="6511940" algn="l"/>
              </a:tabLst>
            </a:pPr>
            <a:endParaRPr lang="en-US" altLang="en-US" dirty="0">
              <a:cs typeface="Calibri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EEF43-35F3-4914-A038-95808EE29330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1992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Like CTC,</a:t>
            </a:r>
            <a:r>
              <a:rPr lang="en-US" b="1" baseline="0" dirty="0"/>
              <a:t> TaxSlayer computes automatically based on information entered in dependent section</a:t>
            </a:r>
          </a:p>
          <a:p>
            <a:r>
              <a:rPr lang="en-US" b="1" baseline="0" dirty="0"/>
              <a:t>Taxpayers used to be able to claim their spouse’s exemption deduction in certain cases</a:t>
            </a:r>
          </a:p>
          <a:p>
            <a:pPr lvl="1"/>
            <a:r>
              <a:rPr lang="en-US" b="1" baseline="0" dirty="0"/>
              <a:t>That deduction is gone and there is no offsetting replacement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2802413" y="18949988"/>
            <a:ext cx="168249601" cy="9464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CTC increased from</a:t>
            </a:r>
            <a:r>
              <a:rPr lang="en-US" b="1" baseline="0" dirty="0"/>
              <a:t> $1,000 to $2,000 for 2018 – Refundable portion increased from $1,000 to $1,400 – Earned income threshold for the refundable portion decreased from $3,000 down to $2,500</a:t>
            </a:r>
            <a:endParaRPr lang="en-US" b="1" dirty="0"/>
          </a:p>
          <a:p>
            <a:r>
              <a:rPr lang="en-US" b="1" dirty="0"/>
              <a:t>Taxpayers with earned income over $2,500</a:t>
            </a:r>
            <a:r>
              <a:rPr lang="en-US" b="1" baseline="0" dirty="0"/>
              <a:t> are eligible for the refundable portion of CTC. 15% of the amount of earned income over $2,500 – not to exceed $1,400 – can be refundable. </a:t>
            </a:r>
            <a:r>
              <a:rPr lang="en-US" b="1" baseline="0" dirty="0" err="1"/>
              <a:t>TaxSlayer</a:t>
            </a:r>
            <a:r>
              <a:rPr lang="en-US" b="1" baseline="0" dirty="0"/>
              <a:t> calculates CTC. Counselors need to be able to explain CTC limitations to taxpayers – if CTC is limited and if no portion is refundable.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742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2802413" y="18949988"/>
            <a:ext cx="168249601" cy="9464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Taxpayer and/or Spouse with ITIN are</a:t>
            </a:r>
            <a:r>
              <a:rPr lang="en-US" b="1" baseline="0" dirty="0"/>
              <a:t> eligible for CTC and </a:t>
            </a:r>
            <a:r>
              <a:rPr lang="en-US" b="1" baseline="0" dirty="0" smtClean="0"/>
              <a:t>ACTC</a:t>
            </a:r>
          </a:p>
          <a:p>
            <a:pPr marL="352483" indent="-352483" defTabSz="1897471">
              <a:defRPr/>
            </a:pPr>
            <a:r>
              <a:rPr lang="en-US" b="1" baseline="0" dirty="0" smtClean="0"/>
              <a:t>First bullet </a:t>
            </a:r>
            <a:r>
              <a:rPr lang="en-US" dirty="0" smtClean="0"/>
              <a:t>Originally stated  </a:t>
            </a:r>
            <a:r>
              <a:rPr lang="en-US" sz="3700" b="1" dirty="0">
                <a:solidFill>
                  <a:schemeClr val="bg1"/>
                </a:solidFill>
              </a:rPr>
              <a:t>incorrectly -</a:t>
            </a:r>
            <a:r>
              <a:rPr lang="en-US" dirty="0" smtClean="0"/>
              <a:t> taxpayer and/or spouse must have SSN</a:t>
            </a:r>
          </a:p>
          <a:p>
            <a:endParaRPr lang="en-US" b="1" baseline="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2103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2802413" y="18949988"/>
            <a:ext cx="168249601" cy="94640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52483" indent="-352483" defTabSz="1897471">
              <a:defRPr/>
            </a:pPr>
            <a:r>
              <a:rPr lang="en-US" b="1" dirty="0"/>
              <a:t>Signed</a:t>
            </a:r>
            <a:r>
              <a:rPr lang="en-US" b="1" baseline="0" dirty="0"/>
              <a:t> F</a:t>
            </a:r>
            <a:r>
              <a:rPr lang="en-US" b="1" dirty="0"/>
              <a:t>orm 8332 </a:t>
            </a:r>
            <a:r>
              <a:rPr lang="en-US" b="1" baseline="0" dirty="0"/>
              <a:t>releases dependency exemption to non-custodial parent</a:t>
            </a:r>
            <a:endParaRPr lang="en-US" altLang="en-US" b="1" dirty="0"/>
          </a:p>
          <a:p>
            <a:r>
              <a:rPr lang="en-US" altLang="en-US" b="1" dirty="0"/>
              <a:t>Canadian or Mexican citizen or resident doesn’t count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7C6E32-E768-47F4-96D9-39F94E7786D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309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Signed</a:t>
            </a:r>
            <a:r>
              <a:rPr lang="en-US" b="1" baseline="0" dirty="0"/>
              <a:t> F</a:t>
            </a:r>
            <a:r>
              <a:rPr lang="en-US" b="1" dirty="0"/>
              <a:t>orm 8332 </a:t>
            </a:r>
            <a:r>
              <a:rPr lang="en-US" b="1" baseline="0" dirty="0"/>
              <a:t>releases dependency exemption to non-custodial parent</a:t>
            </a:r>
          </a:p>
          <a:p>
            <a:r>
              <a:rPr lang="en-US" b="1" baseline="0" dirty="0"/>
              <a:t>Post-1984 and Pre-2009 divorce decree rules exist and should be researched when applicable. Rules are in Pub 4012 Tab G and Form 1040 Schedule 3 instructions</a:t>
            </a:r>
          </a:p>
          <a:p>
            <a:r>
              <a:rPr lang="en-US" b="1" baseline="0" dirty="0"/>
              <a:t>Post-2008 divorce cannot include decree with return – MUST include signed Form 8332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548ACA-F1F6-40AB-A8C9-F131FE98AA3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2802413" y="18949988"/>
            <a:ext cx="168249601" cy="94640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In order to have the Child Tax Credit applied to the noncustodial parent, Divorce/Separated must be selected from the dropdown menu for number of months in the home.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6B1CE8-1620-44E1-A1E8-513871C6247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0340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2802413" y="18949988"/>
            <a:ext cx="168249601" cy="94640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Credit goes with the dependency exemption. Must be qualifying child—not qualifying relative. If</a:t>
            </a:r>
            <a:r>
              <a:rPr lang="en-US" altLang="en-US" b="1" baseline="0" dirty="0"/>
              <a:t> the custodial parent releases the exemption, non-custodial parent eligible for the child tax credit.</a:t>
            </a:r>
            <a:endParaRPr lang="en-US" altLang="en-US" b="1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34C5EF-AF20-464B-BB88-22AADCEC36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3493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2802413" y="18949988"/>
            <a:ext cx="168249601" cy="94640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629725" indent="-626817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507271" indent="-501454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51017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513089" indent="-501454">
              <a:spcBef>
                <a:spcPct val="30000"/>
              </a:spcBef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515998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518906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7521814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24722" indent="-501454" eaLnBrk="0" fontAlgn="base" hangingPunct="0">
              <a:spcBef>
                <a:spcPct val="3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3C1172-9BFC-490F-B363-5AA42B852FD1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1043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2694463" y="18905538"/>
            <a:ext cx="168032113" cy="94518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credit for other dependents</a:t>
            </a:r>
            <a:r>
              <a:rPr lang="en-US" b="1" baseline="0" dirty="0"/>
              <a:t> partially offsets the loss of dependent exemption deduction</a:t>
            </a:r>
            <a:endParaRPr lang="en-US" b="1" dirty="0"/>
          </a:p>
          <a:p>
            <a:r>
              <a:rPr lang="en-US" b="1" dirty="0"/>
              <a:t>Available</a:t>
            </a:r>
            <a:r>
              <a:rPr lang="en-US" b="1" baseline="0" dirty="0"/>
              <a:t> to dependents either too old for CTC </a:t>
            </a:r>
            <a:r>
              <a:rPr lang="en-US" b="1" baseline="0"/>
              <a:t>or with </a:t>
            </a:r>
            <a:r>
              <a:rPr lang="en-US" b="1" baseline="0" dirty="0"/>
              <a:t>ITIN.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8E6F01E-8FCF-4AB0-999B-0C6058B9FB2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73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804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3641574"/>
      </p:ext>
    </p:extLst>
  </p:cSld>
  <p:clrMapOvr>
    <a:masterClrMapping/>
  </p:clrMapOvr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417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64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FE140-1AE2-4EFC-8271-9B5C0D8CAD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0580874"/>
      </p:ext>
    </p:extLst>
  </p:cSld>
  <p:clrMapOvr>
    <a:masterClrMapping/>
  </p:clrMapOvr>
  <p:extLst mod="1">
    <p:ext uri="{DCECCB84-F9BA-43D5-87BE-67443E8EF086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A86FB-60BD-4F1C-84D2-0EA3A96752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12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216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F94748-31EA-47C8-85FE-43ABACA857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16503" y="3886200"/>
            <a:ext cx="6966440" cy="923977"/>
          </a:xfrm>
        </p:spPr>
        <p:txBody>
          <a:bodyPr/>
          <a:lstStyle/>
          <a:p>
            <a:r>
              <a:rPr lang="en-US" altLang="en-US" sz="4000" dirty="0"/>
              <a:t>Pub 4012 – Tab G</a:t>
            </a:r>
          </a:p>
          <a:p>
            <a:r>
              <a:rPr lang="en-US" altLang="en-US" sz="4000" dirty="0"/>
              <a:t>Pub 4491 – </a:t>
            </a:r>
            <a:r>
              <a:rPr lang="en-US" altLang="en-US" sz="4000"/>
              <a:t>Lesson 25</a:t>
            </a:r>
            <a:endParaRPr lang="en-US" altLang="en-US" sz="4000" dirty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914456" y="1875511"/>
            <a:ext cx="6970533" cy="1553489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Child Tax Credit </a:t>
            </a:r>
            <a:br>
              <a:rPr lang="en-US" altLang="en-US" sz="4000" dirty="0"/>
            </a:br>
            <a:r>
              <a:rPr lang="en-US" altLang="en-US" sz="4000" dirty="0"/>
              <a:t>Additional Child Tax Credit </a:t>
            </a:r>
            <a:br>
              <a:rPr lang="en-US" altLang="en-US" sz="4000" dirty="0"/>
            </a:br>
            <a:r>
              <a:rPr lang="en-US" altLang="en-US" sz="4000" dirty="0" err="1"/>
              <a:t>Credit</a:t>
            </a:r>
            <a:r>
              <a:rPr lang="en-US" altLang="en-US" sz="4000" dirty="0"/>
              <a:t> for Other Dependents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Available for claimed dependents that do not qualify for Child Tax Credit</a:t>
            </a:r>
          </a:p>
          <a:p>
            <a:pPr lvl="1"/>
            <a:r>
              <a:rPr lang="en-US" dirty="0"/>
              <a:t>May be Qualifying Child </a:t>
            </a:r>
            <a:r>
              <a:rPr lang="en-US" b="1" dirty="0"/>
              <a:t>or</a:t>
            </a:r>
            <a:r>
              <a:rPr lang="en-US" dirty="0"/>
              <a:t> Qualifying Relative</a:t>
            </a:r>
          </a:p>
          <a:p>
            <a:pPr lvl="1"/>
            <a:r>
              <a:rPr lang="en-US" dirty="0"/>
              <a:t>Includes dependents age 17 or older </a:t>
            </a:r>
          </a:p>
          <a:p>
            <a:pPr lvl="1"/>
            <a:r>
              <a:rPr lang="en-US" dirty="0"/>
              <a:t>Qualifying dependent may have Social Security number </a:t>
            </a:r>
            <a:r>
              <a:rPr lang="en-US" b="1" dirty="0"/>
              <a:t>or</a:t>
            </a:r>
            <a:r>
              <a:rPr lang="en-US" dirty="0"/>
              <a:t> </a:t>
            </a:r>
            <a:r>
              <a:rPr lang="en-US" dirty="0" smtClean="0"/>
              <a:t>ITIN</a:t>
            </a:r>
          </a:p>
          <a:p>
            <a:pPr lvl="1"/>
            <a:r>
              <a:rPr lang="en-US" dirty="0" smtClean="0"/>
              <a:t>Must be U.S. citizen, U.S. national, or U.S. resident alien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Dependents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$500 per qualifying dependent</a:t>
            </a:r>
          </a:p>
          <a:p>
            <a:r>
              <a:rPr lang="en-US" dirty="0" smtClean="0"/>
              <a:t>Nonrefundable </a:t>
            </a:r>
            <a:r>
              <a:rPr lang="en-US" dirty="0"/>
              <a:t>credit  </a:t>
            </a:r>
          </a:p>
          <a:p>
            <a:r>
              <a:rPr lang="en-US" dirty="0"/>
              <a:t>Income phase out</a:t>
            </a:r>
          </a:p>
          <a:p>
            <a:pPr lvl="1"/>
            <a:r>
              <a:rPr lang="en-US" dirty="0" smtClean="0"/>
              <a:t>Married Filing Jointly - $400,000</a:t>
            </a:r>
          </a:p>
          <a:p>
            <a:pPr lvl="1"/>
            <a:r>
              <a:rPr lang="en-US" b="1" dirty="0" smtClean="0"/>
              <a:t>All </a:t>
            </a:r>
            <a:r>
              <a:rPr lang="en-US" dirty="0" smtClean="0"/>
              <a:t>other filing statuses - $200,000</a:t>
            </a:r>
            <a:endParaRPr lang="en-US" dirty="0"/>
          </a:p>
          <a:p>
            <a:r>
              <a:rPr lang="en-US" dirty="0"/>
              <a:t>Credit not allowed for taxpayer or spouse</a:t>
            </a:r>
          </a:p>
          <a:p>
            <a:r>
              <a:rPr lang="en-US" altLang="en-US" dirty="0"/>
              <a:t>TaxSlayer automatically computes based on entries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</a:t>
            </a:r>
            <a:r>
              <a:rPr lang="en-US" dirty="0" smtClean="0"/>
              <a:t>Dependents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355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Advise taxpayers CTC/</a:t>
            </a:r>
            <a:r>
              <a:rPr lang="en-US" altLang="en-US" dirty="0" err="1"/>
              <a:t>ACTC</a:t>
            </a:r>
            <a:r>
              <a:rPr lang="en-US" altLang="en-US" dirty="0"/>
              <a:t> goes away the year child turns 17</a:t>
            </a:r>
          </a:p>
          <a:p>
            <a:pPr lvl="1"/>
            <a:r>
              <a:rPr lang="en-US" altLang="en-US" dirty="0"/>
              <a:t>Disability is not a factor</a:t>
            </a:r>
          </a:p>
          <a:p>
            <a:r>
              <a:rPr lang="en-US" altLang="en-US" dirty="0"/>
              <a:t>$500 Credit for Other Dependents available when CTC does not apply</a:t>
            </a:r>
          </a:p>
          <a:p>
            <a:endParaRPr lang="en-US" alt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Exit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– TY2018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E140-1AE2-4EFC-8271-9B5C0D8CAD59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Child Tax Credit, Additional Child Tax Credit and Credit for Other Dependents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8642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03695-EF53-44B4-B1B7-A54681B9F7D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Child tax credit (CTC) $2,000 per eligible child</a:t>
            </a:r>
          </a:p>
          <a:p>
            <a:r>
              <a:rPr lang="en-US" altLang="en-US" dirty="0"/>
              <a:t>Refundable portion up to $1,400</a:t>
            </a:r>
          </a:p>
          <a:p>
            <a:pPr lvl="1"/>
            <a:r>
              <a:rPr lang="en-US" altLang="en-US" dirty="0"/>
              <a:t>Additional Child Tax Credit (ACTC)</a:t>
            </a:r>
          </a:p>
          <a:p>
            <a:pPr lvl="1"/>
            <a:r>
              <a:rPr lang="en-US" altLang="en-US" dirty="0"/>
              <a:t>Must have more than $2,500 earned income to qualify for refundable portion</a:t>
            </a:r>
          </a:p>
          <a:p>
            <a:pPr lvl="1"/>
            <a:r>
              <a:rPr lang="en-US" altLang="en-US" dirty="0"/>
              <a:t>May get refundable portion with three or more children regardless of income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 Tax Credit and Additional Child Tax Credit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94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33456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Qualifying </a:t>
            </a:r>
            <a:r>
              <a:rPr lang="en-US" dirty="0" smtClean="0"/>
              <a:t>child/children must now </a:t>
            </a:r>
            <a:r>
              <a:rPr lang="en-US" dirty="0"/>
              <a:t>have valid Social Security numbers by due date of return, including extensions</a:t>
            </a:r>
          </a:p>
          <a:p>
            <a:pPr>
              <a:lnSpc>
                <a:spcPct val="110000"/>
              </a:lnSpc>
            </a:pPr>
            <a:r>
              <a:rPr lang="en-US" dirty="0"/>
              <a:t>Income phase </a:t>
            </a:r>
            <a:r>
              <a:rPr lang="en-US" dirty="0" smtClean="0"/>
              <a:t>outs – </a:t>
            </a:r>
            <a:r>
              <a:rPr lang="en-US" b="1" dirty="0" smtClean="0"/>
              <a:t>M</a:t>
            </a:r>
            <a:r>
              <a:rPr lang="en-US" dirty="0" smtClean="0"/>
              <a:t>odified </a:t>
            </a:r>
            <a:r>
              <a:rPr lang="en-US" b="1" dirty="0" smtClean="0"/>
              <a:t>A</a:t>
            </a:r>
            <a:r>
              <a:rPr lang="en-US" dirty="0" smtClean="0"/>
              <a:t>djusted </a:t>
            </a:r>
            <a:r>
              <a:rPr lang="en-US" b="1" dirty="0" smtClean="0"/>
              <a:t>G</a:t>
            </a:r>
            <a:r>
              <a:rPr lang="en-US" dirty="0" smtClean="0"/>
              <a:t>ross </a:t>
            </a:r>
            <a:r>
              <a:rPr lang="en-US" b="1" dirty="0" smtClean="0"/>
              <a:t>I</a:t>
            </a:r>
            <a:r>
              <a:rPr lang="en-US" dirty="0" smtClean="0"/>
              <a:t>ncome </a:t>
            </a:r>
            <a:r>
              <a:rPr lang="en-US" b="1" dirty="0" smtClean="0"/>
              <a:t>L</a:t>
            </a:r>
            <a:r>
              <a:rPr lang="en-US" dirty="0" smtClean="0"/>
              <a:t>imits </a:t>
            </a:r>
            <a:r>
              <a:rPr lang="en-US" dirty="0"/>
              <a:t>	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Married Filing Jointly - $400,000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All other filing statuses (including MFS) - $200,000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Cannot claim foreign income exclusion </a:t>
            </a:r>
          </a:p>
          <a:p>
            <a:pPr>
              <a:lnSpc>
                <a:spcPct val="110000"/>
              </a:lnSpc>
            </a:pPr>
            <a:r>
              <a:rPr lang="en-US" dirty="0"/>
              <a:t>Use Form 8862 if a refundable credit was disallowed in prior year and received IRS letter to file the form</a:t>
            </a:r>
            <a:endParaRPr lang="en-US" altLang="en-US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CTC  and ACTC Taxpayer Qualifications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03695-EF53-44B4-B1B7-A54681B9F7D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Dependent must be claimed as a Qualifying Child</a:t>
            </a:r>
          </a:p>
          <a:p>
            <a:pPr lvl="1"/>
            <a:r>
              <a:rPr lang="en-US" altLang="en-US" dirty="0" smtClean="0"/>
              <a:t>Cannot be Qualifying Relative</a:t>
            </a:r>
          </a:p>
          <a:p>
            <a:pPr lvl="1"/>
            <a:r>
              <a:rPr lang="en-US" altLang="en-US" dirty="0" smtClean="0"/>
              <a:t>Refer to tri-fold Resource Tool</a:t>
            </a:r>
          </a:p>
          <a:p>
            <a:r>
              <a:rPr lang="en-US" altLang="en-US" dirty="0" smtClean="0"/>
              <a:t>Under age 17 </a:t>
            </a:r>
          </a:p>
          <a:p>
            <a:pPr lvl="1"/>
            <a:r>
              <a:rPr lang="en-US" altLang="en-US" dirty="0" smtClean="0"/>
              <a:t>Disability not a factor</a:t>
            </a:r>
          </a:p>
          <a:p>
            <a:r>
              <a:rPr lang="en-US" altLang="en-US" dirty="0" smtClean="0"/>
              <a:t>U.S. citizen, national or resident alien</a:t>
            </a:r>
          </a:p>
          <a:p>
            <a:r>
              <a:rPr lang="en-US" altLang="en-US" dirty="0" smtClean="0"/>
              <a:t>New: Dependent child must have valid Social Security number</a:t>
            </a:r>
          </a:p>
          <a:p>
            <a:pPr lvl="1"/>
            <a:r>
              <a:rPr lang="en-US" altLang="en-US" dirty="0" smtClean="0">
                <a:solidFill>
                  <a:srgbClr val="0000FF"/>
                </a:solidFill>
              </a:rPr>
              <a:t>CTC/ACTC no longer available to dependent children with ITINs 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CTC and ACTC Child Qualifications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03695-EF53-44B4-B1B7-A54681B9F7DB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3317" name="Conten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334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Child can be treated as a dependent of noncustodial parent if </a:t>
            </a:r>
            <a:r>
              <a:rPr lang="en-US" altLang="en-US" b="1" dirty="0"/>
              <a:t>all</a:t>
            </a:r>
            <a:r>
              <a:rPr lang="en-US" altLang="en-US" dirty="0"/>
              <a:t> apply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Parents divorced, legally separated or lived apart last 6 months of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Child received over half support from one or both parents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Child in custody of one or both parents over half the year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Divorce decree or written separation agreement states noncustodial parent may claim exemption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Signed Form 8332 or pre-2009 divorce decree attached to the return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No need to memorize – use your T</a:t>
            </a:r>
            <a:r>
              <a:rPr lang="en-US" altLang="en-US" dirty="0" smtClean="0"/>
              <a:t>ri-fold </a:t>
            </a:r>
            <a:r>
              <a:rPr lang="en-US" altLang="en-US" dirty="0"/>
              <a:t>Resource Tool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Special Rules for Divorced or Separated Parents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Entering in TaxSlayer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6800" y="1371600"/>
            <a:ext cx="6040045" cy="4363668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</p:pic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7620000" y="1676400"/>
            <a:ext cx="4187429" cy="403187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cs typeface="Calibri" panose="020F0502020204030204" pitchFamily="34" charset="0"/>
              </a:rPr>
              <a:t>In case of divorce or separation: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cs typeface="Calibri" panose="020F0502020204030204" pitchFamily="34" charset="0"/>
              </a:rPr>
              <a:t>Noncustodial parent enters “Divorce/Separation” from drop down menu for number of months in home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486400" y="4876800"/>
            <a:ext cx="2133600" cy="53340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295400"/>
            <a:ext cx="3720879" cy="4876799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748-31EA-47C8-85FE-43ABACA857C5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8915400" y="2286000"/>
            <a:ext cx="2667000" cy="2163764"/>
          </a:xfrm>
        </p:spPr>
        <p:txBody>
          <a:bodyPr>
            <a:normAutofit/>
          </a:bodyPr>
          <a:lstStyle/>
          <a:p>
            <a:r>
              <a:rPr lang="en-US" sz="3200" dirty="0"/>
              <a:t>Use the </a:t>
            </a:r>
            <a:r>
              <a:rPr lang="en-US" dirty="0"/>
              <a:t>T</a:t>
            </a:r>
            <a:r>
              <a:rPr lang="en-US" sz="3200" dirty="0" smtClean="0"/>
              <a:t>ri-fold </a:t>
            </a:r>
            <a:r>
              <a:rPr lang="en-US" sz="3200" dirty="0"/>
              <a:t>to verify eligibility for CTC/ </a:t>
            </a:r>
            <a:r>
              <a:rPr lang="en-US" sz="3200" dirty="0" smtClean="0"/>
              <a:t>ACTC</a:t>
            </a:r>
            <a:endParaRPr lang="en-US" sz="3200" dirty="0"/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Qualifying Child </a:t>
            </a:r>
            <a:r>
              <a:rPr lang="en-US" altLang="en-US" dirty="0" smtClean="0"/>
              <a:t>Tri-fold</a:t>
            </a:r>
            <a:endParaRPr lang="en-US" altLang="en-US" dirty="0"/>
          </a:p>
        </p:txBody>
      </p:sp>
      <p:sp>
        <p:nvSpPr>
          <p:cNvPr id="5" name="Left Arrow 4"/>
          <p:cNvSpPr/>
          <p:nvPr/>
        </p:nvSpPr>
        <p:spPr>
          <a:xfrm>
            <a:off x="8561785" y="4817269"/>
            <a:ext cx="734615" cy="364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295400"/>
            <a:ext cx="3888569" cy="51054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04800" y="5181600"/>
            <a:ext cx="740569" cy="361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03695-EF53-44B4-B1B7-A54681B9F7DB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150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Credit based on information entered </a:t>
            </a:r>
          </a:p>
          <a:p>
            <a:r>
              <a:rPr lang="en-US" altLang="en-US" dirty="0"/>
              <a:t>TaxSlayer automatically computes based on entries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Child Tax Credit and TaxSlayer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for Other Dependents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38608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–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65863"/>
            <a:ext cx="936625" cy="365125"/>
          </a:xfrm>
        </p:spPr>
        <p:txBody>
          <a:bodyPr/>
          <a:lstStyle/>
          <a:p>
            <a:pPr>
              <a:defRPr/>
            </a:pPr>
            <a:fld id="{FE003695-EF53-44B4-B1B7-A54681B9F7D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a="http://schemas.openxmlformats.org/drawingml/2006/main"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968</Words>
  <Application>Microsoft Macintosh PowerPoint</Application>
  <PresentationFormat>Custom</PresentationFormat>
  <Paragraphs>114</Paragraphs>
  <Slides>13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2018 Templet</vt:lpstr>
      <vt:lpstr>Child Tax Credit  Additional Child Tax Credit  Credit for Other Dependents</vt:lpstr>
      <vt:lpstr>Child Tax Credit and Additional Child Tax Credit</vt:lpstr>
      <vt:lpstr>CTC  and ACTC Taxpayer Qualifications</vt:lpstr>
      <vt:lpstr>CTC and ACTC Child Qualifications</vt:lpstr>
      <vt:lpstr>Special Rules for Divorced or Separated Parents</vt:lpstr>
      <vt:lpstr>Entering in TaxSlayer</vt:lpstr>
      <vt:lpstr>Qualifying Child Tri-fold</vt:lpstr>
      <vt:lpstr>Child Tax Credit and TaxSlayer</vt:lpstr>
      <vt:lpstr>Credit for Other Dependents</vt:lpstr>
      <vt:lpstr>Credit for Other Dependents</vt:lpstr>
      <vt:lpstr>Credit for Other Dependents</vt:lpstr>
      <vt:lpstr>Exit Interview</vt:lpstr>
      <vt:lpstr>Child Tax Credit, Additional Child Tax Credit and Credit for Other Dependents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Tax Credit  and  Credit for Other Dependents</dc:title>
  <dc:creator/>
  <cp:lastModifiedBy/>
  <cp:revision>16</cp:revision>
  <dcterms:created xsi:type="dcterms:W3CDTF">2018-12-26T14:17:38Z</dcterms:created>
  <dcterms:modified xsi:type="dcterms:W3CDTF">2018-12-26T14:18:53Z</dcterms:modified>
</cp:coreProperties>
</file>